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61" r:id="rId4"/>
    <p:sldId id="265" r:id="rId5"/>
    <p:sldId id="269" r:id="rId6"/>
    <p:sldId id="288" r:id="rId7"/>
    <p:sldId id="267" r:id="rId8"/>
    <p:sldId id="270" r:id="rId9"/>
    <p:sldId id="268" r:id="rId10"/>
    <p:sldId id="283" r:id="rId11"/>
    <p:sldId id="263" r:id="rId12"/>
    <p:sldId id="287" r:id="rId13"/>
    <p:sldId id="271" r:id="rId14"/>
    <p:sldId id="286" r:id="rId15"/>
    <p:sldId id="264" r:id="rId16"/>
    <p:sldId id="272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8"/>
    <p:restoredTop sz="74805"/>
  </p:normalViewPr>
  <p:slideViewPr>
    <p:cSldViewPr snapToGrid="0" snapToObjects="1">
      <p:cViewPr varScale="1">
        <p:scale>
          <a:sx n="81" d="100"/>
          <a:sy n="81" d="100"/>
        </p:scale>
        <p:origin x="2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AD998-D3FB-E04D-9A7A-41017F73B427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57D30-5E10-5A4D-8E3D-2114B73F5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027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05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737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038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539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43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60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64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605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084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65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004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323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85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90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98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371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92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217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15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57D30-5E10-5A4D-8E3D-2114B73F5CF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7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E12B7-7047-724F-AC56-EE1F4CD96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5F5840-60EE-574F-8D03-D26684EE2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26664-B8F7-7745-BABF-2C6BE602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A4878-0D7F-B446-B8D8-F09917AE2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988C4C-8650-2847-8F2C-1D172B4B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533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5FA5F-42B0-1145-A2B3-6CEA9C8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434023-F684-EE4A-B2C1-7CA5C79A1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E9B5C-B151-234B-AE51-58235355F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E5B01-6AB5-404C-B6D6-B193721B0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D841C0-A1F3-824E-8C85-0D97806E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70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329437-43D2-E049-AEDD-CE2BDD36C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4F25F2-C67C-2B44-AD10-3F73E4E7E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51FB71-3C9F-F14E-AEF0-BDA5F0A1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1AA458-87B8-CC41-923B-C98DC3961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3F932D-70EE-5640-B072-679346FA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60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FAF1E-E616-C648-90DB-6EE508D6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CC264-E235-3F43-85A2-6176FDE3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89698-56FA-4547-85FD-08A0205C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3E9471-7449-054F-9095-D7CE4933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6D4E-488B-DC47-8188-9B477FFF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323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C9E65-1668-0D4C-8A06-F8AC5D41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DFE4FE-5240-5D4E-81D0-45C84539C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CA4A9-D523-194A-AF66-C84ED219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8B223B-8A91-E946-992D-04C8E691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1C0C4F-7D58-AF4D-AC70-0770422C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48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233FB-7B76-9A40-BDD3-28F0A8BE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BF65D-5849-3C48-8744-E61A45DD5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02E89B-1BE6-E34A-8AC5-8473BD45D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0A911B-7364-0542-8F98-57020E6E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DDC7B6-6CA0-1B43-B937-1993DECC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8BDF7B-13AC-B748-A33E-4C1545B5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97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73F22-7E59-0543-B573-76B41785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BFD56F-1636-D64D-BB0B-6F5ECF91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137D86-1B98-0841-A8D6-0A0408634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E4BDA8-DEEF-864E-836B-60BC640B8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4F7C09-E556-CA48-A967-4142B6947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238BB6-B57F-B14A-AC2C-5A5D95CF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2617AE-A897-694C-9D58-7304DB65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8B9ED0-400D-5741-813E-734B82A8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2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A4DFA-C359-554A-8C6C-5063BFD2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AEA09C-FD8D-F847-8564-58D9087C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048197-D0EA-7D4E-881A-FFFC00BA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13CB93-AFDC-DB4D-B431-BD1B82E9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4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84A234-D38E-3A49-9F9A-FEA4D9A8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1634D9-F55A-D243-A46C-DEDABECA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5EFD7-70D5-404B-B346-2B2325DC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59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8262C-24EA-334B-B973-7F320409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5ACA4-4289-DB4C-9C9A-12321BF4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CDFC26-18D4-1B43-925C-28C1B014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56EF95-2E15-A846-992F-E53AE556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BF8566-6655-A346-B317-F3626EB3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832480-FC97-3E44-A597-2FD808A3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2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42C05-7737-E240-83CD-D9EF497E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0C10C5-051E-D042-9FB8-1FC0552A2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3B3E09-2A71-3742-B787-D07DF97C0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42455A-791F-D049-80D3-3A13677F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74EBAF-1D26-0D4D-8514-0703B18C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4BEA8D-5592-A54F-BB55-665C55A1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72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1DED15-4A8C-9F44-9925-A33FB2E7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E7BD62-B8F5-B142-9876-920125133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7F6C6-C697-EB49-8D1D-5E6F09F1C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E215A-CB7B-B948-89AA-55F4F3C8B0FB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8A7B3-D567-3541-BE58-F367D1432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9D8F6E-CDD2-5C41-8BDB-5D2933B15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33A39-67C1-3542-9A11-C7E4B3690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7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1A3ED-58CB-7E42-BE24-1A3F5AFA8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4400" dirty="0"/>
              <a:t>Accelerating Sparse DNN Models without Hardware-Support via Tile-Wise Sparsity</a:t>
            </a:r>
            <a:endParaRPr kumimoji="1"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118F6C-435F-2B4D-B034-B1CE8FB70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zh-CN" dirty="0"/>
              <a:t>Cong Guo</a:t>
            </a:r>
          </a:p>
          <a:p>
            <a:r>
              <a:rPr kumimoji="1" lang="en" altLang="zh-CN" dirty="0"/>
              <a:t>Shanghai Jiao Tong University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83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27FD5F-EC59-904E-872E-D22F9CB37F06}"/>
              </a:ext>
            </a:extLst>
          </p:cNvPr>
          <p:cNvSpPr/>
          <p:nvPr/>
        </p:nvSpPr>
        <p:spPr>
          <a:xfrm>
            <a:off x="1493256" y="2659559"/>
            <a:ext cx="35781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4400" dirty="0"/>
              <a:t>Contribution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5937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D588F-9E4D-9542-A9F4-232E3A36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Tiling and Pruning Co-design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14A78A-F07C-7E46-A993-0AFDB8BE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144" y="1673958"/>
            <a:ext cx="11311456" cy="35100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E1C2A4-A421-9648-93CD-538FC98BCDA0}"/>
              </a:ext>
            </a:extLst>
          </p:cNvPr>
          <p:cNvSpPr/>
          <p:nvPr/>
        </p:nvSpPr>
        <p:spPr>
          <a:xfrm>
            <a:off x="4500852" y="5197232"/>
            <a:ext cx="316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Tile-wise (TW) sparsity pattern</a:t>
            </a:r>
          </a:p>
        </p:txBody>
      </p:sp>
    </p:spTree>
    <p:extLst>
      <p:ext uri="{BB962C8B-B14F-4D97-AF65-F5344CB8AC3E}">
        <p14:creationId xmlns:p14="http://schemas.microsoft.com/office/powerpoint/2010/main" val="305388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D588F-9E4D-9542-A9F4-232E3A36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Tile-Element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Wise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TEW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14A78A-F07C-7E46-A993-0AFDB8BE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8061"/>
          <a:stretch/>
        </p:blipFill>
        <p:spPr>
          <a:xfrm>
            <a:off x="1685579" y="1688919"/>
            <a:ext cx="4743889" cy="3510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13E27F-EFF5-3E4B-94D6-AF79F8B8B1DB}"/>
                  </a:ext>
                </a:extLst>
              </p:cNvPr>
              <p:cNvSpPr txBox="1"/>
              <p:nvPr/>
            </p:nvSpPr>
            <p:spPr>
              <a:xfrm>
                <a:off x="7103132" y="2413337"/>
                <a:ext cx="382027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要达到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dirty="0"/>
                  <a:t>的稀疏度，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先以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为目标进行剪枝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然后恢复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的最重要的权重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恢复的权重放在</a:t>
                </a:r>
                <a:r>
                  <a:rPr kumimoji="1" lang="en-US" altLang="zh-CN" dirty="0"/>
                  <a:t>CSC</a:t>
                </a:r>
                <a:r>
                  <a:rPr kumimoji="1" lang="zh-CN" altLang="en-US" dirty="0"/>
                  <a:t>格式稀疏矩阵中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13E27F-EFF5-3E4B-94D6-AF79F8B8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32" y="2413337"/>
                <a:ext cx="3820277" cy="2031325"/>
              </a:xfrm>
              <a:prstGeom prst="rect">
                <a:avLst/>
              </a:prstGeom>
              <a:blipFill>
                <a:blip r:embed="rId4"/>
                <a:stretch>
                  <a:fillRect l="-1325" t="-1875" r="-331" b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69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7DB1C-3C74-DE40-964C-D182FC2A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Multi-stage pruning algorithm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188F036-35FD-1A4F-9D90-EA51F36B8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79" y="1690688"/>
            <a:ext cx="4095425" cy="45561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2418A-A401-3743-9684-CFA5C10A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481" y="2343168"/>
            <a:ext cx="3213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9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5D7CB-717A-654E-B52C-51708AA1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Importance Score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10CB69-D8F8-0D4E-8046-222F4CAD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08" y="3385583"/>
            <a:ext cx="4133795" cy="16056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8D1BB7-10F0-C848-BB69-874593012960}"/>
              </a:ext>
            </a:extLst>
          </p:cNvPr>
          <p:cNvSpPr txBox="1"/>
          <p:nvPr/>
        </p:nvSpPr>
        <p:spPr>
          <a:xfrm>
            <a:off x="1375299" y="1690688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最简单的方法就是看各个</a:t>
            </a:r>
            <a:r>
              <a:rPr kumimoji="1" lang="en-US" altLang="zh-CN" dirty="0"/>
              <a:t>weights</a:t>
            </a:r>
            <a:r>
              <a:rPr kumimoji="1" lang="zh-CN" altLang="en-US" dirty="0"/>
              <a:t>的绝对值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B64276-FE72-F646-8BDA-31205D0EADAA}"/>
              </a:ext>
            </a:extLst>
          </p:cNvPr>
          <p:cNvSpPr txBox="1"/>
          <p:nvPr/>
        </p:nvSpPr>
        <p:spPr>
          <a:xfrm>
            <a:off x="1375299" y="250104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这篇文章用到一个更精确的方法：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E63AF4-5698-2C4F-B1DA-168132832F5D}"/>
              </a:ext>
            </a:extLst>
          </p:cNvPr>
          <p:cNvSpPr/>
          <p:nvPr/>
        </p:nvSpPr>
        <p:spPr>
          <a:xfrm>
            <a:off x="1375298" y="5593315"/>
            <a:ext cx="9729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dirty="0"/>
              <a:t>P. </a:t>
            </a:r>
            <a:r>
              <a:rPr kumimoji="1" lang="en" altLang="zh-CN" dirty="0" err="1"/>
              <a:t>Molchanov</a:t>
            </a:r>
            <a:r>
              <a:rPr kumimoji="1" lang="en" altLang="zh-CN" dirty="0"/>
              <a:t> </a:t>
            </a:r>
            <a:r>
              <a:rPr kumimoji="1" lang="zh-CN" altLang="en-US" dirty="0"/>
              <a:t> “</a:t>
            </a:r>
            <a:r>
              <a:rPr kumimoji="1" lang="en" altLang="zh-CN" dirty="0"/>
              <a:t>Importance estimation for neural network pruning</a:t>
            </a:r>
            <a:r>
              <a:rPr kumimoji="1" lang="zh-CN" altLang="en-US" dirty="0"/>
              <a:t>” </a:t>
            </a:r>
            <a:r>
              <a:rPr kumimoji="1" lang="en-US" altLang="zh-CN" dirty="0"/>
              <a:t>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2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2F01D-6C38-3846-AE57-D54DBD53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Efficient GPU Implementation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0C263F-AD1B-844D-88EF-6A756BA8A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432" y="1825625"/>
            <a:ext cx="9831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4726E-2214-1647-8952-993FB347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GEMM kernel on tensor core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49DFF-FA28-1845-BE24-26B4EB0A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71" y="1864632"/>
            <a:ext cx="4936396" cy="3115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4940D3-F517-2D48-9978-2CAEC905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5" y="1598483"/>
            <a:ext cx="4257940" cy="36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0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27FD5F-EC59-904E-872E-D22F9CB37F06}"/>
              </a:ext>
            </a:extLst>
          </p:cNvPr>
          <p:cNvSpPr/>
          <p:nvPr/>
        </p:nvSpPr>
        <p:spPr>
          <a:xfrm>
            <a:off x="1493256" y="2659559"/>
            <a:ext cx="46754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4400" dirty="0"/>
              <a:t>Evaluation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8210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44EA1-614A-5E41-81B3-B5BFBD85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Impact of TW Granularity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3EE9BE-7A4C-6445-87DB-B85B0F25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558" y="1785043"/>
            <a:ext cx="6078883" cy="38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44EA1-614A-5E41-81B3-B5BFBD85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Impact of </a:t>
            </a:r>
            <a:r>
              <a:rPr kumimoji="1" lang="el-GR" altLang="zh-CN" dirty="0"/>
              <a:t>δ </a:t>
            </a:r>
            <a:r>
              <a:rPr kumimoji="1" lang="en-US" altLang="zh-CN" dirty="0"/>
              <a:t>in TEW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5D930C-2E9D-1544-B03F-1C56B07A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16" y="1825613"/>
            <a:ext cx="5509168" cy="36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6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F78D2-A648-FD43-9862-C49E35A1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Pruning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D40834-C355-DF43-B240-28F9B1D9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57" y="1867647"/>
            <a:ext cx="5491654" cy="31227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0293E04-211F-1B4E-A621-E41EEF34CA7B}"/>
              </a:ext>
            </a:extLst>
          </p:cNvPr>
          <p:cNvSpPr/>
          <p:nvPr/>
        </p:nvSpPr>
        <p:spPr>
          <a:xfrm>
            <a:off x="2554719" y="5323286"/>
            <a:ext cx="7082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Learning both Weights and Connections for Efﬁcient Neural Networks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78CF5B-8E4C-AE4E-BEBE-A81664EB4352}"/>
              </a:ext>
            </a:extLst>
          </p:cNvPr>
          <p:cNvSpPr/>
          <p:nvPr/>
        </p:nvSpPr>
        <p:spPr>
          <a:xfrm>
            <a:off x="2554719" y="5840886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Song Han </a:t>
            </a:r>
            <a:r>
              <a:rPr lang="en-US" altLang="zh-CN" dirty="0"/>
              <a:t>NIPS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79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5F1EA-A46F-7945-9A69-93289F61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Speedup Scalability</a:t>
            </a:r>
            <a:r>
              <a:rPr kumimoji="1" lang="zh-CN" altLang="en-US" dirty="0"/>
              <a:t> </a:t>
            </a:r>
            <a:r>
              <a:rPr kumimoji="1" lang="en" altLang="zh-CN" dirty="0"/>
              <a:t>Performance Counters.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E62690-0B3A-FD44-9930-6613F3CFE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8825" y="1822307"/>
            <a:ext cx="5914349" cy="34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103CB-4EDD-B940-AE8B-544762C4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Comparison with Other Patterns</a:t>
            </a:r>
            <a:r>
              <a:rPr kumimoji="1" lang="en-US" altLang="zh-CN" dirty="0"/>
              <a:t>-Accuracy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5DC40-2C07-564F-8E8E-EFD249F4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17" y="2266364"/>
            <a:ext cx="9666166" cy="31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B8BFB-4AD4-B046-834F-C63C519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Comparison with Other Patterns</a:t>
            </a:r>
            <a:r>
              <a:rPr kumimoji="1" lang="en-US" altLang="zh-CN" dirty="0"/>
              <a:t>-Result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FF29E9D-82ED-104C-A658-81781C91C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7650" y="2102644"/>
            <a:ext cx="4076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50E71-C32E-B245-BCE4-78465240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Speedup vs Accuracy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2B1F956-561D-AD43-AB9A-EC6E5DE8F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8390" y="1733458"/>
            <a:ext cx="3724272" cy="19095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9F526B-BD8B-7245-AA10-36EF4C9C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60" y="1733458"/>
            <a:ext cx="3911600" cy="2006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302213-E4C0-F74F-A200-DEFB6116D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390" y="3828094"/>
            <a:ext cx="3771900" cy="2006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FE5CF1-3B2E-D247-A60A-8B8FABAF9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60" y="4522787"/>
            <a:ext cx="4026589" cy="6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FD235-A12F-C44D-A192-877E6A70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End-to-end Latency and Impact of Optimizations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AC4C93-7560-8144-AFA9-B0E78613B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5374" y="2619632"/>
            <a:ext cx="5311892" cy="31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45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27FD5F-EC59-904E-872E-D22F9CB37F06}"/>
              </a:ext>
            </a:extLst>
          </p:cNvPr>
          <p:cNvSpPr/>
          <p:nvPr/>
        </p:nvSpPr>
        <p:spPr>
          <a:xfrm>
            <a:off x="1493256" y="2659559"/>
            <a:ext cx="46754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4400" dirty="0"/>
              <a:t>Conclusion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98728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1BD3E-7471-DC45-A7D6-FA743733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EF043F-F169-4341-91D9-FF70278D2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介绍了几种神经网络的剪枝方法。</a:t>
            </a:r>
            <a:endParaRPr kumimoji="1" lang="en-US" altLang="zh-CN" dirty="0"/>
          </a:p>
          <a:p>
            <a:r>
              <a:rPr kumimoji="1" lang="zh-CN" altLang="en-US" dirty="0"/>
              <a:t>剪枝要平衡对模型精度和执行效率的影响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r>
              <a:rPr kumimoji="1" lang="zh-CN" altLang="en-US" dirty="0"/>
              <a:t>剪枝方法很新颖，效果也很好</a:t>
            </a:r>
            <a:endParaRPr kumimoji="1" lang="en-US" altLang="zh-CN" dirty="0"/>
          </a:p>
          <a:p>
            <a:r>
              <a:rPr kumimoji="1" lang="zh-CN" altLang="en-US" dirty="0"/>
              <a:t>实验很充分，基本上从各个角度都有实验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0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93E04-7C22-7C4D-BC1C-67D2B0DB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sparsity pattern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86C793-2F17-694C-8486-80E016DDE165}"/>
              </a:ext>
            </a:extLst>
          </p:cNvPr>
          <p:cNvSpPr/>
          <p:nvPr/>
        </p:nvSpPr>
        <p:spPr>
          <a:xfrm>
            <a:off x="838200" y="1690688"/>
            <a:ext cx="6907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dirty="0"/>
              <a:t>Challenge</a:t>
            </a:r>
            <a:r>
              <a:rPr kumimoji="1" lang="zh-CN" altLang="en-US" dirty="0"/>
              <a:t>：</a:t>
            </a:r>
            <a:r>
              <a:rPr kumimoji="1" lang="en" altLang="zh-CN" dirty="0"/>
              <a:t>balance the model accuracy and execution efﬁciency.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1ED36-1D4B-0C4C-8F64-1E8C6381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62" y="2348698"/>
            <a:ext cx="6600876" cy="32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2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88F94-6F8C-3A45-8C80-3F9EF6B7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Element-Wise(EW)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82AAEE-A7E9-0E43-870F-8BF3A26C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879" y="2164347"/>
            <a:ext cx="3755511" cy="41562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AE60ED-4510-F44C-8A20-334FFCB6DCE0}"/>
              </a:ext>
            </a:extLst>
          </p:cNvPr>
          <p:cNvSpPr txBox="1"/>
          <p:nvPr/>
        </p:nvSpPr>
        <p:spPr>
          <a:xfrm>
            <a:off x="6658553" y="2908897"/>
            <a:ext cx="3614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最细粒度的剪枝方法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没有约束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最小的模型精度损失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执行效率低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CSR</a:t>
            </a:r>
            <a:r>
              <a:rPr kumimoji="1" lang="zh-CN" altLang="en-US" dirty="0"/>
              <a:t>或</a:t>
            </a:r>
            <a:r>
              <a:rPr kumimoji="1" lang="en-US" altLang="zh-CN" dirty="0"/>
              <a:t>CSC</a:t>
            </a:r>
            <a:r>
              <a:rPr kumimoji="1" lang="zh-CN" altLang="en-US" dirty="0"/>
              <a:t>格式 </a:t>
            </a:r>
            <a:r>
              <a:rPr kumimoji="1" lang="en-US" altLang="zh-CN" dirty="0" err="1"/>
              <a:t>SpMM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8DFFF1-5EED-AE4E-859C-D1AC21DF0AC4}"/>
              </a:ext>
            </a:extLst>
          </p:cNvPr>
          <p:cNvSpPr/>
          <p:nvPr/>
        </p:nvSpPr>
        <p:spPr>
          <a:xfrm>
            <a:off x="838200" y="1690688"/>
            <a:ext cx="6907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dirty="0"/>
              <a:t>Challenge</a:t>
            </a:r>
            <a:r>
              <a:rPr kumimoji="1" lang="zh-CN" altLang="en-US" dirty="0"/>
              <a:t>：</a:t>
            </a:r>
            <a:r>
              <a:rPr kumimoji="1" lang="en" altLang="zh-CN" dirty="0"/>
              <a:t>balance the model accuracy and execution efﬁciency.</a:t>
            </a:r>
          </a:p>
        </p:txBody>
      </p:sp>
    </p:spTree>
    <p:extLst>
      <p:ext uri="{BB962C8B-B14F-4D97-AF65-F5344CB8AC3E}">
        <p14:creationId xmlns:p14="http://schemas.microsoft.com/office/powerpoint/2010/main" val="234848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88F94-6F8C-3A45-8C80-3F9EF6B7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Vector-Wise(VW)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E60ED-4510-F44C-8A20-334FFCB6DCE0}"/>
              </a:ext>
            </a:extLst>
          </p:cNvPr>
          <p:cNvSpPr txBox="1"/>
          <p:nvPr/>
        </p:nvSpPr>
        <p:spPr>
          <a:xfrm>
            <a:off x="6297976" y="2662527"/>
            <a:ext cx="4410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分成多组向量，每个组去掉相同数量的元素。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不能用</a:t>
            </a:r>
            <a:r>
              <a:rPr kumimoji="1" lang="en-US" altLang="zh-CN" dirty="0" err="1"/>
              <a:t>gemm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，不能利用</a:t>
            </a:r>
            <a:r>
              <a:rPr kumimoji="1" lang="en-US" altLang="zh-CN" dirty="0"/>
              <a:t>Tenor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实现需要设计新的硬件结构或者新的算法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ELL</a:t>
            </a:r>
            <a:r>
              <a:rPr kumimoji="1" lang="zh-CN" altLang="en-US" dirty="0"/>
              <a:t>格式的</a:t>
            </a:r>
            <a:r>
              <a:rPr kumimoji="1" lang="en-US" altLang="zh-CN" dirty="0" err="1"/>
              <a:t>SpMM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8DFFF1-5EED-AE4E-859C-D1AC21DF0AC4}"/>
              </a:ext>
            </a:extLst>
          </p:cNvPr>
          <p:cNvSpPr/>
          <p:nvPr/>
        </p:nvSpPr>
        <p:spPr>
          <a:xfrm>
            <a:off x="838200" y="1690688"/>
            <a:ext cx="6907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dirty="0"/>
              <a:t>Challenge</a:t>
            </a:r>
            <a:r>
              <a:rPr kumimoji="1" lang="zh-CN" altLang="en-US" dirty="0"/>
              <a:t>：</a:t>
            </a:r>
            <a:r>
              <a:rPr kumimoji="1" lang="en" altLang="zh-CN" dirty="0"/>
              <a:t>balance the model accuracy and execution efﬁciency.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3ABC1E-67EE-8246-895A-C8ACC1F7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32" y="2213443"/>
            <a:ext cx="3126646" cy="41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3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B91D6-A530-FF49-BBDB-D655C333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VW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85FC8E-5BDE-F845-84D2-9AF1E72C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13" y="2222937"/>
            <a:ext cx="2308792" cy="3058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3940F-A0AF-A644-BD6D-8EC2C0D40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46" y="1824696"/>
            <a:ext cx="5842541" cy="1604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8A7B57-83B2-E648-85FC-7F1A06030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67" y="4126662"/>
            <a:ext cx="4783343" cy="2246512"/>
          </a:xfrm>
          <a:prstGeom prst="rect">
            <a:avLst/>
          </a:prstGeom>
        </p:spPr>
      </p:pic>
      <p:sp>
        <p:nvSpPr>
          <p:cNvPr id="8" name="下箭头 7">
            <a:extLst>
              <a:ext uri="{FF2B5EF4-FFF2-40B4-BE49-F238E27FC236}">
                <a16:creationId xmlns:a16="http://schemas.microsoft.com/office/drawing/2014/main" id="{99ACE578-5F67-2C4F-A13F-9CB4F9BABA9B}"/>
              </a:ext>
            </a:extLst>
          </p:cNvPr>
          <p:cNvSpPr/>
          <p:nvPr/>
        </p:nvSpPr>
        <p:spPr>
          <a:xfrm>
            <a:off x="7441324" y="3578772"/>
            <a:ext cx="293592" cy="3468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7B133C-78E8-DA43-B80A-E87282E1E21F}"/>
              </a:ext>
            </a:extLst>
          </p:cNvPr>
          <p:cNvSpPr txBox="1"/>
          <p:nvPr/>
        </p:nvSpPr>
        <p:spPr>
          <a:xfrm>
            <a:off x="7961586" y="355628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im2col</a:t>
            </a:r>
            <a:endParaRPr kumimoji="1"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9A6851F-8B31-B947-8EC9-E5F1BBFB98F0}"/>
              </a:ext>
            </a:extLst>
          </p:cNvPr>
          <p:cNvSpPr/>
          <p:nvPr/>
        </p:nvSpPr>
        <p:spPr>
          <a:xfrm rot="5400000">
            <a:off x="6365599" y="3259795"/>
            <a:ext cx="208857" cy="19425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CB64F9-4CBD-4743-9F3E-922E134D1A87}"/>
              </a:ext>
            </a:extLst>
          </p:cNvPr>
          <p:cNvCxnSpPr>
            <a:cxnSpLocks/>
          </p:cNvCxnSpPr>
          <p:nvPr/>
        </p:nvCxnSpPr>
        <p:spPr>
          <a:xfrm flipH="1" flipV="1">
            <a:off x="3972911" y="3578772"/>
            <a:ext cx="2308791" cy="54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65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88F94-6F8C-3A45-8C80-3F9EF6B7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Block-Wise(BW)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1B03D-3091-C345-B007-3143049A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75" y="2319505"/>
            <a:ext cx="3073430" cy="39034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D5ECC0C-4B41-4542-B519-3F5E3A8818BD}"/>
              </a:ext>
            </a:extLst>
          </p:cNvPr>
          <p:cNvSpPr/>
          <p:nvPr/>
        </p:nvSpPr>
        <p:spPr>
          <a:xfrm>
            <a:off x="838200" y="1690688"/>
            <a:ext cx="6907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dirty="0"/>
              <a:t>Challenge</a:t>
            </a:r>
            <a:r>
              <a:rPr kumimoji="1" lang="zh-CN" altLang="en-US" dirty="0"/>
              <a:t>：</a:t>
            </a:r>
            <a:r>
              <a:rPr kumimoji="1" lang="en" altLang="zh-CN" dirty="0"/>
              <a:t>balance the model accuracy and execution efﬁciency.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BCCE4C-FC3A-354E-9001-95F6864F66AC}"/>
              </a:ext>
            </a:extLst>
          </p:cNvPr>
          <p:cNvSpPr txBox="1"/>
          <p:nvPr/>
        </p:nvSpPr>
        <p:spPr>
          <a:xfrm>
            <a:off x="6096000" y="2766656"/>
            <a:ext cx="4287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分成多组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，以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为剪枝单元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可以用</a:t>
            </a:r>
            <a:r>
              <a:rPr kumimoji="1" lang="en-US" altLang="zh-CN" dirty="0" err="1"/>
              <a:t>gemm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，可以用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执行效率高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BSR</a:t>
            </a:r>
            <a:r>
              <a:rPr kumimoji="1" lang="zh-CN" altLang="en-US" dirty="0"/>
              <a:t>格式</a:t>
            </a:r>
            <a:r>
              <a:rPr kumimoji="1" lang="en-US" altLang="zh-CN" dirty="0" err="1"/>
              <a:t>SpMM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97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92551-DEBE-7D44-9B86-1DE2113C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D81609-551B-134A-AA58-4EB5AAF3D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7473" y="1690688"/>
            <a:ext cx="6697053" cy="39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9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B6985-4ECD-034D-857C-F471255C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8B0E5E-F9EB-9140-8D80-F3E0E9E52C29}"/>
              </a:ext>
            </a:extLst>
          </p:cNvPr>
          <p:cNvSpPr/>
          <p:nvPr/>
        </p:nvSpPr>
        <p:spPr>
          <a:xfrm>
            <a:off x="838200" y="1602266"/>
            <a:ext cx="7314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dirty="0"/>
              <a:t>Challenge</a:t>
            </a:r>
            <a:r>
              <a:rPr kumimoji="1" lang="zh-CN" altLang="en-US" dirty="0"/>
              <a:t>：</a:t>
            </a:r>
            <a:r>
              <a:rPr kumimoji="1" lang="en" altLang="zh-CN" dirty="0"/>
              <a:t>balance the model accuracy and execution efﬁciency.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设计一种新的剪枝模式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模型精度：约束尽可能弱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执行效率：可以利用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高效实现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074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404</Words>
  <Application>Microsoft Macintosh PowerPoint</Application>
  <PresentationFormat>宽屏</PresentationFormat>
  <Paragraphs>107</Paragraphs>
  <Slides>26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Office 主题​​</vt:lpstr>
      <vt:lpstr>Accelerating Sparse DNN Models without Hardware-Support via Tile-Wise Sparsity</vt:lpstr>
      <vt:lpstr>Pruning</vt:lpstr>
      <vt:lpstr>sparsity pattern</vt:lpstr>
      <vt:lpstr>Element-Wise(EW)</vt:lpstr>
      <vt:lpstr>Vector-Wise(VW)</vt:lpstr>
      <vt:lpstr>Relation between VW and CNN</vt:lpstr>
      <vt:lpstr>Block-Wise(BW)</vt:lpstr>
      <vt:lpstr>Compare</vt:lpstr>
      <vt:lpstr>Target</vt:lpstr>
      <vt:lpstr>PowerPoint 演示文稿</vt:lpstr>
      <vt:lpstr>Tiling and Pruning Co-design</vt:lpstr>
      <vt:lpstr>Tile-Element Wise（TEW）</vt:lpstr>
      <vt:lpstr>Multi-stage pruning algorithm</vt:lpstr>
      <vt:lpstr>Importance Score</vt:lpstr>
      <vt:lpstr>Efficient GPU Implementation</vt:lpstr>
      <vt:lpstr>GEMM kernel on tensor core</vt:lpstr>
      <vt:lpstr>PowerPoint 演示文稿</vt:lpstr>
      <vt:lpstr>Impact of TW Granularity</vt:lpstr>
      <vt:lpstr>Impact of δ in TEW</vt:lpstr>
      <vt:lpstr>Speedup Scalability Performance Counters.</vt:lpstr>
      <vt:lpstr>Comparison with Other Patterns-Accuracy</vt:lpstr>
      <vt:lpstr>Comparison with Other Patterns-Result</vt:lpstr>
      <vt:lpstr>Speedup vs Accuracy</vt:lpstr>
      <vt:lpstr>End-to-end Latency and Impact of Optimizations</vt:lpstr>
      <vt:lpstr>PowerPoint 演示文稿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user</dc:creator>
  <cp:lastModifiedBy>office user</cp:lastModifiedBy>
  <cp:revision>995</cp:revision>
  <dcterms:created xsi:type="dcterms:W3CDTF">2021-04-11T05:33:05Z</dcterms:created>
  <dcterms:modified xsi:type="dcterms:W3CDTF">2021-04-21T10:21:30Z</dcterms:modified>
</cp:coreProperties>
</file>